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exend SemiBold"/>
      <p:regular r:id="rId29"/>
      <p:bold r:id="rId30"/>
    </p:embeddedFont>
    <p:embeddedFont>
      <p:font typeface="Raleway"/>
      <p:regular r:id="rId31"/>
      <p:bold r:id="rId32"/>
      <p:italic r:id="rId33"/>
      <p:boldItalic r:id="rId34"/>
    </p:embeddedFont>
    <p:embeddedFont>
      <p:font typeface="Lexend ExtraBold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Montserrat Black"/>
      <p:bold r:id="rId48"/>
      <p:boldItalic r:id="rId49"/>
    </p:embeddedFont>
    <p:embeddedFont>
      <p:font typeface="Source Code Pro"/>
      <p:regular r:id="rId50"/>
      <p:bold r:id="rId51"/>
      <p:italic r:id="rId52"/>
      <p:boldItalic r:id="rId53"/>
    </p:embeddedFont>
    <p:embeddedFont>
      <p:font typeface="Comfortaa"/>
      <p:regular r:id="rId54"/>
      <p:bold r:id="rId55"/>
    </p:embeddedFont>
    <p:embeddedFont>
      <p:font typeface="Lexend Black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Lat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Black-bold.fntdata"/><Relationship Id="rId47" Type="http://schemas.openxmlformats.org/officeDocument/2006/relationships/font" Target="fonts/Lato-boldItalic.fntdata"/><Relationship Id="rId49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font" Target="fonts/LexendSemiBold-bold.fntdata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LexendExtraBold-bold.fntdata"/><Relationship Id="rId34" Type="http://schemas.openxmlformats.org/officeDocument/2006/relationships/font" Target="fonts/Raleway-bold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LexendSemiBold-regular.fntdata"/><Relationship Id="rId51" Type="http://schemas.openxmlformats.org/officeDocument/2006/relationships/font" Target="fonts/SourceCodePro-bold.fntdata"/><Relationship Id="rId50" Type="http://schemas.openxmlformats.org/officeDocument/2006/relationships/font" Target="fonts/SourceCodePro-regular.fntdata"/><Relationship Id="rId53" Type="http://schemas.openxmlformats.org/officeDocument/2006/relationships/font" Target="fonts/SourceCodePro-boldItalic.fntdata"/><Relationship Id="rId52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55" Type="http://schemas.openxmlformats.org/officeDocument/2006/relationships/font" Target="fonts/Comfortaa-bold.fntdata"/><Relationship Id="rId10" Type="http://schemas.openxmlformats.org/officeDocument/2006/relationships/slide" Target="slides/slide5.xml"/><Relationship Id="rId54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exendBlack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f48997d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f48997d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f48997d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6f48997d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f1d4e0e4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cf1d4e0e4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f1d4e0e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f1d4e0e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f1d4e0e4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f1d4e0e4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f1d4e0e4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f1d4e0e4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f1d4e0e4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f1d4e0e4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f1d4e0e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f1d4e0e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f1d4e0e4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cf1d4e0e4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f1d4e0e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f1d4e0e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f48997d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f48997d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dcdbe93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dcdbe93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e6c8078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e6c8078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e6c80782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e6c8078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f48997d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f48997d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Relationship Id="rId6" Type="http://schemas.openxmlformats.org/officeDocument/2006/relationships/slide" Target="/ppt/slides/slide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.xml"/><Relationship Id="rId3" Type="http://schemas.openxmlformats.org/officeDocument/2006/relationships/slide" Target="/ppt/slides/slide1.xml"/><Relationship Id="rId4" Type="http://schemas.openxmlformats.org/officeDocument/2006/relationships/slide" Target="/ppt/slides/slide1.xml"/><Relationship Id="rId5" Type="http://schemas.openxmlformats.org/officeDocument/2006/relationships/slide" Target="/ppt/slides/sl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u/0/d/1CQVfhrQ0vDv7YINvybHPGfghyEja9eiXSv4McN-cVK8/ed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u/0/d/1BV1UqpT-tu6rlcsY6ezoH1tNmQiLOVOf22l8tVHINng/edit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4294967295" type="ctrTitle"/>
          </p:nvPr>
        </p:nvSpPr>
        <p:spPr>
          <a:xfrm>
            <a:off x="546725" y="1119450"/>
            <a:ext cx="3772500" cy="29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latin typeface="Lexend Black"/>
                <a:ea typeface="Lexend Black"/>
                <a:cs typeface="Lexend Black"/>
                <a:sym typeface="Lexend Black"/>
              </a:rPr>
              <a:t>Bank CRM</a:t>
            </a:r>
            <a:endParaRPr sz="5200">
              <a:latin typeface="Lexend Black"/>
              <a:ea typeface="Lexend Black"/>
              <a:cs typeface="Lexend Black"/>
              <a:sym typeface="Lexen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latin typeface="Lexend SemiBold"/>
                <a:ea typeface="Lexend SemiBold"/>
                <a:cs typeface="Lexend SemiBold"/>
                <a:sym typeface="Lexend SemiBold"/>
              </a:rPr>
              <a:t>Project</a:t>
            </a:r>
            <a:endParaRPr sz="4400"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latin typeface="Lexend SemiBold"/>
                <a:ea typeface="Lexend SemiBold"/>
                <a:cs typeface="Lexend SemiBold"/>
                <a:sym typeface="Lexend SemiBold"/>
              </a:rPr>
              <a:t>Presentation</a:t>
            </a:r>
            <a:endParaRPr sz="4400"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546725" y="4447700"/>
            <a:ext cx="183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by Yash Kumar</a:t>
            </a:r>
            <a:endParaRPr i="1" sz="16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/>
        </p:nvSpPr>
        <p:spPr>
          <a:xfrm>
            <a:off x="3102000" y="0"/>
            <a:ext cx="2940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Bank Churn </a:t>
            </a:r>
            <a:r>
              <a:rPr b="1" lang="en-GB" sz="18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(PowerBI)</a:t>
            </a:r>
            <a:endParaRPr b="1" sz="18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9" name="Google Shape;319;p26"/>
          <p:cNvPicPr preferRelativeResize="0"/>
          <p:nvPr/>
        </p:nvPicPr>
        <p:blipFill rotWithShape="1">
          <a:blip r:embed="rId3">
            <a:alphaModFix/>
          </a:blip>
          <a:srcRect b="0" l="0" r="9559" t="0"/>
          <a:stretch/>
        </p:blipFill>
        <p:spPr>
          <a:xfrm>
            <a:off x="152400" y="615000"/>
            <a:ext cx="7994549" cy="40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/>
          <p:cNvPicPr preferRelativeResize="0"/>
          <p:nvPr/>
        </p:nvPicPr>
        <p:blipFill rotWithShape="1">
          <a:blip r:embed="rId4">
            <a:alphaModFix/>
          </a:blip>
          <a:srcRect b="3269" l="90166" r="0" t="0"/>
          <a:stretch/>
        </p:blipFill>
        <p:spPr>
          <a:xfrm>
            <a:off x="8146950" y="615000"/>
            <a:ext cx="899175" cy="400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1297500" y="393750"/>
            <a:ext cx="6229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Data Storage &amp; Manipulation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26" name="Google Shape;326;p27"/>
          <p:cNvSpPr txBox="1"/>
          <p:nvPr/>
        </p:nvSpPr>
        <p:spPr>
          <a:xfrm>
            <a:off x="1297500" y="1510350"/>
            <a:ext cx="5859900" cy="25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Imported Data into SQL</a:t>
            </a:r>
            <a: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Imported data from Excel into MySQL workbench and stored in database</a:t>
            </a: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Written Queries in Workbench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Manipulated data by writing queries, extracting meaningful insights from it</a:t>
            </a:r>
            <a:b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Concepts</a:t>
            </a:r>
            <a:b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Used Basic &amp; Advanced SQL concepts to solve objective questions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0" y="516975"/>
            <a:ext cx="7300012" cy="44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8"/>
          <p:cNvSpPr txBox="1"/>
          <p:nvPr/>
        </p:nvSpPr>
        <p:spPr>
          <a:xfrm>
            <a:off x="3713250" y="0"/>
            <a:ext cx="1717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SQl Queries</a:t>
            </a:r>
            <a:endParaRPr b="1" sz="1800">
              <a:solidFill>
                <a:srgbClr val="2196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0" y="4479850"/>
            <a:ext cx="865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MySQL Workbench</a:t>
            </a:r>
            <a:endParaRPr sz="1000">
              <a:solidFill>
                <a:srgbClr val="1976D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1297500" y="393750"/>
            <a:ext cx="5620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Data Analysis &amp; Visualization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39" name="Google Shape;339;p29"/>
          <p:cNvSpPr txBox="1"/>
          <p:nvPr/>
        </p:nvSpPr>
        <p:spPr>
          <a:xfrm>
            <a:off x="1297500" y="1421850"/>
            <a:ext cx="60339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Outputs 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Extracted meaningful insights from output of SQL queries (can be seen in </a:t>
            </a:r>
            <a:r>
              <a:rPr lang="en-GB" sz="1200">
                <a:solidFill>
                  <a:srgbClr val="2196F3"/>
                </a:solidFill>
                <a:latin typeface="Lato"/>
                <a:ea typeface="Lato"/>
                <a:cs typeface="Lato"/>
                <a:sym typeface="Lato"/>
              </a:rPr>
              <a:t>Doc file</a:t>
            </a: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br>
              <a:rPr lang="en-GB" sz="11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PowerBI Visuals</a:t>
            </a:r>
            <a:b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Created Dashboard and relevant charts &amp; visuals in PowerBI, compliment to SQL outputs</a:t>
            </a: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Excel Pivot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Created Pivot Table in Excel sheet for some data insights.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75" y="1753675"/>
            <a:ext cx="2669832" cy="116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100" y="1753651"/>
            <a:ext cx="1817758" cy="163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758" y="1115300"/>
            <a:ext cx="1851841" cy="83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309" y="3529201"/>
            <a:ext cx="3919541" cy="135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775" y="454821"/>
            <a:ext cx="2397168" cy="111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2750" y="2090175"/>
            <a:ext cx="2067700" cy="129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6769" y="3041835"/>
            <a:ext cx="3283325" cy="184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3583950" y="0"/>
            <a:ext cx="1976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Query Outputs</a:t>
            </a:r>
            <a:endParaRPr b="1" sz="1800">
              <a:solidFill>
                <a:srgbClr val="2196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6580800" y="689425"/>
            <a:ext cx="24903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All of the SQL outputs with problem </a:t>
            </a:r>
            <a:r>
              <a:rPr lang="en-GB" sz="13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statements</a:t>
            </a:r>
            <a:r>
              <a:rPr lang="en-GB" sz="13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 and explanation can be </a:t>
            </a:r>
            <a:r>
              <a:rPr lang="en-GB" sz="13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accessed</a:t>
            </a:r>
            <a:r>
              <a:rPr lang="en-GB" sz="13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 in document file.</a:t>
            </a:r>
            <a:endParaRPr sz="1300">
              <a:solidFill>
                <a:srgbClr val="1976D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1"/>
          <p:cNvPicPr preferRelativeResize="0"/>
          <p:nvPr/>
        </p:nvPicPr>
        <p:blipFill rotWithShape="1">
          <a:blip r:embed="rId3">
            <a:alphaModFix/>
          </a:blip>
          <a:srcRect b="0" l="0" r="0" t="1205"/>
          <a:stretch/>
        </p:blipFill>
        <p:spPr>
          <a:xfrm>
            <a:off x="207088" y="134050"/>
            <a:ext cx="8729826" cy="487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5" y="152400"/>
            <a:ext cx="852845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/>
        </p:nvSpPr>
        <p:spPr>
          <a:xfrm>
            <a:off x="363425" y="253900"/>
            <a:ext cx="4929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1B212C"/>
                </a:solidFill>
                <a:latin typeface="Comfortaa"/>
                <a:ea typeface="Comfortaa"/>
                <a:cs typeface="Comfortaa"/>
                <a:sym typeface="Comfortaa"/>
              </a:rPr>
              <a:t>Statistical Insights</a:t>
            </a:r>
            <a:endParaRPr b="1" sz="5200">
              <a:solidFill>
                <a:srgbClr val="1B21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363425" y="1030300"/>
            <a:ext cx="55698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Total Customers: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10,000</a:t>
            </a:r>
            <a:b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Total Exited Customers: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2037</a:t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Total Active Customers: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5151</a:t>
            </a:r>
            <a:b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Average No. of Products </a:t>
            </a:r>
            <a:r>
              <a:rPr lang="en-GB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(used by customers)</a:t>
            </a: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1.53</a:t>
            </a:r>
            <a:b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Average Tenure </a:t>
            </a:r>
            <a:r>
              <a:rPr lang="en-GB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(of customers)</a:t>
            </a: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4.86 </a:t>
            </a:r>
            <a:r>
              <a:rPr b="1" lang="en-GB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years</a:t>
            </a:r>
            <a:endParaRPr b="1" sz="10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Average Balance </a:t>
            </a:r>
            <a:r>
              <a:rPr lang="en-GB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(of customers)</a:t>
            </a: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12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$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76.5</a:t>
            </a:r>
            <a:r>
              <a:rPr b="1" lang="en-GB" sz="12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K</a:t>
            </a:r>
            <a:b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●"/>
            </a:pPr>
            <a:r>
              <a:rPr lang="en-GB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Average Churn Risk Score (CRS):</a:t>
            </a:r>
            <a:r>
              <a:rPr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-GB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98.9 </a:t>
            </a:r>
            <a:r>
              <a:rPr b="1" lang="en-GB" sz="10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in range (0-500)</a:t>
            </a:r>
            <a:endParaRPr b="1"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933225" y="2601900"/>
            <a:ext cx="3210775" cy="254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3"/>
          <p:cNvCxnSpPr/>
          <p:nvPr/>
        </p:nvCxnSpPr>
        <p:spPr>
          <a:xfrm rot="10800000">
            <a:off x="5287025" y="4375"/>
            <a:ext cx="2283600" cy="3740700"/>
          </a:xfrm>
          <a:prstGeom prst="straightConnector1">
            <a:avLst/>
          </a:prstGeom>
          <a:noFill/>
          <a:ln cap="flat" cmpd="sng" w="9525">
            <a:solidFill>
              <a:srgbClr val="1B212C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/>
        </p:nvSpPr>
        <p:spPr>
          <a:xfrm>
            <a:off x="363425" y="253900"/>
            <a:ext cx="4929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1B212C"/>
                </a:solidFill>
                <a:latin typeface="Comfortaa"/>
                <a:ea typeface="Comfortaa"/>
                <a:cs typeface="Comfortaa"/>
                <a:sym typeface="Comfortaa"/>
              </a:rPr>
              <a:t>Key</a:t>
            </a:r>
            <a:r>
              <a:rPr b="1" lang="en-GB" sz="3800">
                <a:solidFill>
                  <a:srgbClr val="1B212C"/>
                </a:solidFill>
                <a:latin typeface="Comfortaa"/>
                <a:ea typeface="Comfortaa"/>
                <a:cs typeface="Comfortaa"/>
                <a:sym typeface="Comfortaa"/>
              </a:rPr>
              <a:t> Insights</a:t>
            </a:r>
            <a:endParaRPr b="1" sz="5200">
              <a:solidFill>
                <a:srgbClr val="1B21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363425" y="975925"/>
            <a:ext cx="85122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Germany appears to pose the highest financial risk to the bank, because of 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highest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Churn rate (814) &amp; least Active Members (1248)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France has most no. of Active Members (2591)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Spain has least no. of customers Churned (413)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No strong correlation with number of Active members and Average estimated salary.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Females (0.25) have higher churn rate than Males (0.16)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Poor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s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egment 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of Credit Scores </a:t>
            </a:r>
            <a:r>
              <a:rPr b="1"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(300-579)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has the highest exit rate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Having a Credit card doesn’t have a significant impact on churn rates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500"/>
              </a:spcBef>
              <a:spcAft>
                <a:spcPts val="0"/>
              </a:spcAft>
              <a:buClr>
                <a:srgbClr val="0C343D"/>
              </a:buClr>
              <a:buSzPts val="15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Most commonly used  Number of Product is </a:t>
            </a:r>
            <a:r>
              <a:rPr b="1"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for customers who have </a:t>
            </a:r>
            <a:r>
              <a:rPr b="1"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Exited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the bank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Large number of customers join bank during months of </a:t>
            </a:r>
            <a:r>
              <a:rPr b="1"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Aug - Dec</a:t>
            </a: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period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5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Individuals from 30-50 years of age most no. of Credit Cards</a:t>
            </a:r>
            <a:endParaRPr sz="16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1297500" y="393750"/>
            <a:ext cx="3274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Documentation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82" name="Google Shape;382;p35"/>
          <p:cNvSpPr txBox="1"/>
          <p:nvPr/>
        </p:nvSpPr>
        <p:spPr>
          <a:xfrm>
            <a:off x="1297500" y="1354525"/>
            <a:ext cx="58599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Solved Objectives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Solved industry based objective &amp; subjective questions related to Bank CRM in document.</a:t>
            </a: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Documentation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Documented all those Objective &amp; Subjective questions with solutions in doc file with proper visulas and formatting.</a:t>
            </a: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My Doc File:  </a:t>
            </a:r>
            <a:r>
              <a:rPr b="1" lang="en-GB" sz="2000">
                <a:solidFill>
                  <a:srgbClr val="2196F3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Bank_CRM_Analysis</a:t>
            </a:r>
            <a:endParaRPr sz="1200">
              <a:solidFill>
                <a:srgbClr val="2196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40983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000"/>
              <a:t>Bank CRM Overview</a:t>
            </a:r>
            <a:endParaRPr sz="30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286100"/>
            <a:ext cx="7643400" cy="3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T</a:t>
            </a:r>
            <a:r>
              <a:rPr lang="en-GB" sz="1600"/>
              <a:t>h</a:t>
            </a:r>
            <a:r>
              <a:rPr lang="en-GB" sz="1600"/>
              <a:t>is capstone project delves into </a:t>
            </a:r>
            <a:r>
              <a:rPr b="1" lang="en-GB" sz="1600">
                <a:solidFill>
                  <a:schemeClr val="lt2"/>
                </a:solidFill>
              </a:rPr>
              <a:t>Bank Customer Relationship Management</a:t>
            </a:r>
            <a:r>
              <a:rPr lang="en-GB" sz="1600"/>
              <a:t> (CRM).</a:t>
            </a:r>
            <a:br>
              <a:rPr lang="en-GB" sz="1600"/>
            </a:br>
            <a:r>
              <a:rPr lang="en-GB" sz="1600"/>
              <a:t>CRM empowers banks to build stronger relationships through data analysis.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Our CRM system serves as a strategic tool for fostering stronger connections with our customers. Its </a:t>
            </a:r>
            <a:r>
              <a:rPr lang="en-GB" sz="1500"/>
              <a:t>centralized</a:t>
            </a:r>
            <a:r>
              <a:rPr lang="en-GB" sz="1500"/>
              <a:t> customer data, enabling personalized interactions, targeted marketing, and effective issue resolution.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Through </a:t>
            </a:r>
            <a:r>
              <a:rPr lang="en-GB" sz="1500">
                <a:solidFill>
                  <a:srgbClr val="2196F3"/>
                </a:solidFill>
              </a:rPr>
              <a:t>segmentation</a:t>
            </a:r>
            <a:r>
              <a:rPr lang="en-GB" sz="1500"/>
              <a:t> and </a:t>
            </a:r>
            <a:r>
              <a:rPr lang="en-GB" sz="1500">
                <a:solidFill>
                  <a:srgbClr val="2196F3"/>
                </a:solidFill>
              </a:rPr>
              <a:t>analytics</a:t>
            </a:r>
            <a:r>
              <a:rPr lang="en-GB" sz="1500"/>
              <a:t>, we identify customer needs, preferences, and behaviors, empowering us to tailor offerings and experiences. With a focus on retention and satisfaction, our CRM drives loyalty, revenue growth, and operational efficiency.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500"/>
              <a:t>Let’s explore the transformative power of CRM in banking</a:t>
            </a:r>
            <a:r>
              <a:rPr lang="en-GB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idx="4294967295" type="title"/>
          </p:nvPr>
        </p:nvSpPr>
        <p:spPr>
          <a:xfrm>
            <a:off x="1297500" y="393750"/>
            <a:ext cx="59796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Understanding the problems</a:t>
            </a:r>
            <a:endParaRPr b="1" sz="3000"/>
          </a:p>
        </p:txBody>
      </p:sp>
      <p:sp>
        <p:nvSpPr>
          <p:cNvPr id="388" name="Google Shape;388;p3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9" name="Google Shape;389;p36"/>
          <p:cNvSpPr txBox="1"/>
          <p:nvPr>
            <p:ph idx="4294967295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Churn Risk</a:t>
            </a:r>
            <a:br>
              <a:rPr lang="en-GB" sz="170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Higher churn means </a:t>
            </a:r>
            <a:r>
              <a:rPr lang="en-GB">
                <a:solidFill>
                  <a:srgbClr val="FFFFFF"/>
                </a:solidFill>
              </a:rPr>
              <a:t>higher</a:t>
            </a:r>
            <a:r>
              <a:rPr lang="en-GB">
                <a:solidFill>
                  <a:srgbClr val="FFFFFF"/>
                </a:solidFill>
              </a:rPr>
              <a:t> loss for bank, which they need to assess to lessen the risk of customers getting churned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1" name="Google Shape;391;p36"/>
          <p:cNvSpPr txBox="1"/>
          <p:nvPr>
            <p:ph idx="4294967295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Active Members</a:t>
            </a:r>
            <a:br>
              <a:rPr lang="en-GB" sz="170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Less active members lead to less profit to bank, so we need activities to high up  engagement in bank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3" name="Google Shape;393;p36"/>
          <p:cNvSpPr txBox="1"/>
          <p:nvPr>
            <p:ph idx="4294967295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Num of Products Usage</a:t>
            </a:r>
            <a:br>
              <a:rPr lang="en-GB" sz="170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Data shows most people use 1-2 products of Bank, which leads to less interest and profit of bank.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/>
        </p:nvSpPr>
        <p:spPr>
          <a:xfrm>
            <a:off x="330800" y="264775"/>
            <a:ext cx="67941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1B212C"/>
                </a:solidFill>
                <a:latin typeface="Comfortaa"/>
                <a:ea typeface="Comfortaa"/>
                <a:cs typeface="Comfortaa"/>
                <a:sym typeface="Comfortaa"/>
              </a:rPr>
              <a:t>Conclusion &amp; Suggestions</a:t>
            </a:r>
            <a:endParaRPr b="1" sz="5200">
              <a:solidFill>
                <a:srgbClr val="1B212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330800" y="1041175"/>
            <a:ext cx="86970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Add more details in data of Bank CRM with for direct correlation between campaign exposure and assess changes in customer behaviour.</a:t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egmenting your data, conducting trend analysis, and utilising control groups when possible, can help gain valuable insights</a:t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Region centric marketing should be considered to engage &amp; retain customers from specific region (geography)</a:t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Simplify processes like account opening and online banking to enhance user experience and reduce churn caused by frustration.</a:t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Analyse customer behaviour and offer targeted rewards – cashback for high spenders, financial consultations for low product users – to increase engagement</a:t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omfortaa"/>
              <a:buChar char="●"/>
            </a:pP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All Strategies must be formed to connect with customer at personalised level with integrity. </a:t>
            </a:r>
            <a:r>
              <a:rPr lang="en-GB" sz="1600">
                <a:solidFill>
                  <a:srgbClr val="262626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These </a:t>
            </a:r>
            <a:r>
              <a:rPr lang="en-GB" sz="1600">
                <a:solidFill>
                  <a:srgbClr val="262626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will optimise campaigns &amp; drive long-term business growth</a:t>
            </a:r>
            <a:r>
              <a:rPr i="1" lang="en-GB" sz="15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1" sz="15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2327_edited.jpg" id="404" name="Google Shape;404;p38"/>
          <p:cNvPicPr preferRelativeResize="0"/>
          <p:nvPr/>
        </p:nvPicPr>
        <p:blipFill rotWithShape="1">
          <a:blip r:embed="rId3">
            <a:alphaModFix amt="69000"/>
          </a:blip>
          <a:srcRect b="22550" l="42865" r="29044" t="35258"/>
          <a:stretch/>
        </p:blipFill>
        <p:spPr>
          <a:xfrm rot="10800000">
            <a:off x="5196900" y="0"/>
            <a:ext cx="3947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/>
          <p:nvPr/>
        </p:nvSpPr>
        <p:spPr>
          <a:xfrm flipH="1" rot="5400000">
            <a:off x="1215975" y="1170300"/>
            <a:ext cx="2757600" cy="5188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308775" y="917775"/>
            <a:ext cx="4572000" cy="3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 for exploring the depths of our banking data with me!</a:t>
            </a:r>
            <a:endParaRPr sz="19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you ever feel overwhelmed by the data flood,  just log in to your 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bank account</a:t>
            </a: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check your </a:t>
            </a:r>
            <a:r>
              <a:rPr lang="en-GB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spending </a:t>
            </a: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start of month </a:t>
            </a:r>
            <a:r>
              <a:rPr lang="en-GB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Bank statement</a:t>
            </a:r>
            <a:r>
              <a:rPr lang="en-GB" sz="1200">
                <a:solidFill>
                  <a:schemeClr val="lt2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— 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you’ll be </a:t>
            </a:r>
            <a:r>
              <a:rPr lang="en-GB" sz="1700">
                <a:solidFill>
                  <a:srgbClr val="1976D2"/>
                </a:solidFill>
                <a:latin typeface="Lato"/>
                <a:ea typeface="Lato"/>
                <a:cs typeface="Lato"/>
                <a:sym typeface="Lato"/>
              </a:rPr>
              <a:t>calmed</a:t>
            </a: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:)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3343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idx="4294967295" type="title"/>
          </p:nvPr>
        </p:nvSpPr>
        <p:spPr>
          <a:xfrm>
            <a:off x="3458550" y="1999950"/>
            <a:ext cx="22269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39897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Problem Statement</a:t>
            </a:r>
            <a:endParaRPr sz="3000"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56675"/>
            <a:ext cx="57621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You are an analytical CRM (Customer Relationship Management) specialist hired by a bank to </a:t>
            </a:r>
            <a:r>
              <a:rPr lang="en-GB" sz="1600">
                <a:solidFill>
                  <a:srgbClr val="2196F3"/>
                </a:solidFill>
              </a:rPr>
              <a:t>extract</a:t>
            </a:r>
            <a:r>
              <a:rPr lang="en-GB" sz="1600"/>
              <a:t> meaningful insights from various customer-related datasets.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 bank aims to </a:t>
            </a:r>
            <a:r>
              <a:rPr lang="en-GB" sz="1600">
                <a:solidFill>
                  <a:srgbClr val="2196F3"/>
                </a:solidFill>
              </a:rPr>
              <a:t>reduce</a:t>
            </a:r>
            <a:r>
              <a:rPr lang="en-GB" sz="1600"/>
              <a:t> customer churn, </a:t>
            </a:r>
            <a:r>
              <a:rPr lang="en-GB" sz="1600">
                <a:solidFill>
                  <a:srgbClr val="2196F3"/>
                </a:solidFill>
              </a:rPr>
              <a:t>improve</a:t>
            </a:r>
            <a:r>
              <a:rPr lang="en-GB" sz="1600"/>
              <a:t> service delivery, and </a:t>
            </a:r>
            <a:r>
              <a:rPr lang="en-GB" sz="1600">
                <a:solidFill>
                  <a:srgbClr val="2196F3"/>
                </a:solidFill>
              </a:rPr>
              <a:t>enhance</a:t>
            </a:r>
            <a:r>
              <a:rPr lang="en-GB" sz="1600"/>
              <a:t> customer satisfaction.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They have provided you with datasets including customer demographics, transaction details, customer exit information, and active customer profiles.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 amt="89000"/>
          </a:blip>
          <a:srcRect b="13024" l="16387" r="15133" t="11515"/>
          <a:stretch/>
        </p:blipFill>
        <p:spPr>
          <a:xfrm>
            <a:off x="7436750" y="1631125"/>
            <a:ext cx="1707251" cy="18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4294967295" type="title"/>
          </p:nvPr>
        </p:nvSpPr>
        <p:spPr>
          <a:xfrm>
            <a:off x="812750" y="393775"/>
            <a:ext cx="30228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Process Cycle</a:t>
            </a:r>
            <a:endParaRPr b="1" sz="3000"/>
          </a:p>
        </p:txBody>
      </p:sp>
      <p:sp>
        <p:nvSpPr>
          <p:cNvPr id="248" name="Google Shape;248;p20"/>
          <p:cNvSpPr txBox="1"/>
          <p:nvPr/>
        </p:nvSpPr>
        <p:spPr>
          <a:xfrm>
            <a:off x="796750" y="1769925"/>
            <a:ext cx="2243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Consolidation and Preprocessing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812750" y="2453975"/>
            <a:ext cx="19914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Transformation of data using Excel &amp; PowerBI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789200" y="3191675"/>
            <a:ext cx="2038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Analysis and Visualization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812750" y="388435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SQL Queries output, and visuals &amp;  dashboarding in PowerBI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6548575" y="1718913"/>
            <a:ext cx="2109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Storage and Manipulation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6548575" y="2516525"/>
            <a:ext cx="1991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Import processed Excel data into SQL &amp; write Queries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6548575" y="3191678"/>
            <a:ext cx="18540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Objectives and Documentation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6548575" y="3814625"/>
            <a:ext cx="19914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Determining Insights,  Issues, Strategies of churn &amp; documenting it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 flipH="1">
            <a:off x="780745" y="1641888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65" name="Google Shape;265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0"/>
          <p:cNvSpPr txBox="1"/>
          <p:nvPr/>
        </p:nvSpPr>
        <p:spPr>
          <a:xfrm>
            <a:off x="3199200" y="2882846"/>
            <a:ext cx="507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8" name="Google Shape;268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69" name="Google Shape;269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0"/>
          <p:cNvSpPr txBox="1"/>
          <p:nvPr/>
        </p:nvSpPr>
        <p:spPr>
          <a:xfrm>
            <a:off x="4320425" y="3970951"/>
            <a:ext cx="507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2" name="Google Shape;272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73" name="Google Shape;273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0"/>
          <p:cNvSpPr txBox="1"/>
          <p:nvPr/>
        </p:nvSpPr>
        <p:spPr>
          <a:xfrm>
            <a:off x="5404075" y="2882846"/>
            <a:ext cx="507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6" name="Google Shape;276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77" name="Google Shape;277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0"/>
          <p:cNvSpPr txBox="1"/>
          <p:nvPr/>
        </p:nvSpPr>
        <p:spPr>
          <a:xfrm>
            <a:off x="4320425" y="1765099"/>
            <a:ext cx="507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idx="4294967295" type="title"/>
          </p:nvPr>
        </p:nvSpPr>
        <p:spPr>
          <a:xfrm>
            <a:off x="764650" y="631650"/>
            <a:ext cx="58383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Comfortaa"/>
                <a:ea typeface="Comfortaa"/>
                <a:cs typeface="Comfortaa"/>
                <a:sym typeface="Comfortaa"/>
              </a:rPr>
              <a:t>Let’s dive into </a:t>
            </a:r>
            <a:r>
              <a:rPr b="1" lang="en-GB" sz="3200">
                <a:solidFill>
                  <a:srgbClr val="2196F3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r>
              <a:rPr lang="en-GB" sz="3200">
                <a:latin typeface="Comfortaa"/>
                <a:ea typeface="Comfortaa"/>
                <a:cs typeface="Comfortaa"/>
                <a:sym typeface="Comfortaa"/>
              </a:rPr>
              <a:t> bank</a:t>
            </a:r>
            <a:r>
              <a:rPr b="1" lang="en-GB" sz="3200"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 i="1"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86" name="Google Shape;286;p21"/>
          <p:cNvSpPr txBox="1"/>
          <p:nvPr>
            <p:ph idx="4294967295" type="body"/>
          </p:nvPr>
        </p:nvSpPr>
        <p:spPr>
          <a:xfrm>
            <a:off x="764650" y="1697100"/>
            <a:ext cx="5838300" cy="16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Bank’s </a:t>
            </a:r>
            <a:r>
              <a:rPr lang="en-GB" sz="1600"/>
              <a:t>data</a:t>
            </a:r>
            <a:r>
              <a:rPr lang="en-GB" sz="1600"/>
              <a:t> of Customer </a:t>
            </a:r>
            <a:r>
              <a:rPr lang="en-GB" sz="1600"/>
              <a:t>Relations</a:t>
            </a:r>
            <a:r>
              <a:rPr lang="en-GB" sz="1600"/>
              <a:t> is quite complex and vast.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My Excel sheet  </a:t>
            </a:r>
            <a:r>
              <a:rPr b="1" lang="en-GB" sz="2000">
                <a:solidFill>
                  <a:schemeClr val="lt2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Bank_CRM</a:t>
            </a:r>
            <a:r>
              <a:rPr lang="en-GB" sz="1800">
                <a:solidFill>
                  <a:schemeClr val="lt2"/>
                </a:solidFill>
              </a:rPr>
              <a:t> </a:t>
            </a:r>
            <a:r>
              <a:rPr lang="en-GB" sz="1600"/>
              <a:t> &amp; PowerBI sheet unveils data of customers, their behaviours &amp; relationship with bank and trends discussed in this presentation.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7" name="Google Shape;287;p21"/>
          <p:cNvSpPr txBox="1"/>
          <p:nvPr/>
        </p:nvSpPr>
        <p:spPr>
          <a:xfrm>
            <a:off x="764650" y="3655650"/>
            <a:ext cx="48945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Data is prepared, and ready to be deposited</a:t>
            </a:r>
            <a:endParaRPr i="1" sz="15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So let’s just get into it!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2424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>
            <a:off x="7103100" y="3059100"/>
            <a:ext cx="2084401" cy="20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Data Consolidation &amp; Preprocessing</a:t>
            </a:r>
            <a:endParaRPr sz="3800"/>
          </a:p>
        </p:txBody>
      </p:sp>
      <p:sp>
        <p:nvSpPr>
          <p:cNvPr id="294" name="Google Shape;294;p22"/>
          <p:cNvSpPr txBox="1"/>
          <p:nvPr/>
        </p:nvSpPr>
        <p:spPr>
          <a:xfrm>
            <a:off x="1297500" y="1199100"/>
            <a:ext cx="64272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Fixed inconsistent values</a:t>
            </a:r>
            <a:r>
              <a:rPr lang="en-GB" sz="19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Corrected format in Excel of </a:t>
            </a:r>
            <a:r>
              <a:rPr lang="en-GB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Joining Date 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(BOJ) in ‘</a:t>
            </a:r>
            <a:r>
              <a:rPr b="1"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YYYY-MM-DD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’ format that SQL recognises </a:t>
            </a:r>
            <a:b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Checked missing/error values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Checked the Errors &amp; Null values through </a:t>
            </a:r>
            <a:r>
              <a:rPr lang="en-GB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Quality Columns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the View Tab, using Transform Data in PowerBI</a:t>
            </a:r>
            <a:br>
              <a:rPr b="1" lang="en-GB" sz="10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 sz="1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Generated new data and measures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PowerBI, Generated new calculated column named </a:t>
            </a:r>
            <a:r>
              <a:rPr lang="en-GB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Spending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 Customer Info table and </a:t>
            </a:r>
            <a:r>
              <a:rPr lang="en-GB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Credit Score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Group &amp; </a:t>
            </a:r>
            <a:r>
              <a:rPr lang="en-GB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Churn Risk Score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(CRS) in Bank Churn table. </a:t>
            </a:r>
            <a:br>
              <a:rPr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Comfortaa"/>
              <a:buChar char="❖"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Formatted Table &amp; Model view</a:t>
            </a:r>
            <a:br>
              <a:rPr lang="en-GB" sz="16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Created data in table view and checked for Model view for any cardinality if needed.</a:t>
            </a:r>
            <a:endParaRPr sz="11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/>
          <p:nvPr/>
        </p:nvSpPr>
        <p:spPr>
          <a:xfrm flipH="1">
            <a:off x="3819000" y="2571750"/>
            <a:ext cx="5325000" cy="2571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 b="2723" l="0" r="0" t="0"/>
          <a:stretch/>
        </p:blipFill>
        <p:spPr>
          <a:xfrm>
            <a:off x="682413" y="510550"/>
            <a:ext cx="7779176" cy="451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/>
        </p:nvSpPr>
        <p:spPr>
          <a:xfrm>
            <a:off x="3131850" y="0"/>
            <a:ext cx="30978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Customer Info </a:t>
            </a:r>
            <a:r>
              <a:rPr b="1" lang="en-GB" sz="18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(Excel)</a:t>
            </a:r>
            <a:endParaRPr b="1" sz="18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" y="462600"/>
            <a:ext cx="8418651" cy="45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3131850" y="0"/>
            <a:ext cx="2720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Bank Churn</a:t>
            </a: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-GB" sz="18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(Excel)</a:t>
            </a:r>
            <a:endParaRPr b="1" sz="18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675" y="462600"/>
            <a:ext cx="7190644" cy="44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2880000" y="0"/>
            <a:ext cx="3384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196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Customer Info </a:t>
            </a:r>
            <a:r>
              <a:rPr b="1" lang="en-GB" sz="180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(PowerBI)</a:t>
            </a:r>
            <a:endParaRPr b="1" sz="180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